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0" r:id="rId6"/>
    <p:sldId id="261" r:id="rId7"/>
    <p:sldId id="263" r:id="rId8"/>
    <p:sldId id="262" r:id="rId9"/>
    <p:sldId id="293" r:id="rId10"/>
    <p:sldId id="264" r:id="rId11"/>
    <p:sldId id="265" r:id="rId12"/>
    <p:sldId id="266" r:id="rId13"/>
    <p:sldId id="271" r:id="rId14"/>
    <p:sldId id="296" r:id="rId15"/>
    <p:sldId id="267" r:id="rId16"/>
    <p:sldId id="279" r:id="rId17"/>
    <p:sldId id="278" r:id="rId18"/>
    <p:sldId id="280" r:id="rId19"/>
    <p:sldId id="297" r:id="rId20"/>
    <p:sldId id="298" r:id="rId21"/>
    <p:sldId id="299" r:id="rId22"/>
    <p:sldId id="300" r:id="rId23"/>
    <p:sldId id="301" r:id="rId24"/>
    <p:sldId id="303" r:id="rId25"/>
    <p:sldId id="304" r:id="rId26"/>
    <p:sldId id="30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bho Golder" initials="SG" lastIdx="2" clrIdx="0">
    <p:extLst>
      <p:ext uri="{19B8F6BF-5375-455C-9EA6-DF929625EA0E}">
        <p15:presenceInfo xmlns:p15="http://schemas.microsoft.com/office/powerpoint/2012/main" userId="c8f85a226c26905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 varScale="1">
        <p:scale>
          <a:sx n="68" d="100"/>
          <a:sy n="68" d="100"/>
        </p:scale>
        <p:origin x="7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4T09:47:03.362" idx="1">
    <p:pos x="-1080" y="347"/>
    <p:text/>
    <p:extLst>
      <p:ext uri="{C676402C-5697-4E1C-873F-D02D1690AC5C}">
        <p15:threadingInfo xmlns:p15="http://schemas.microsoft.com/office/powerpoint/2012/main" timeZoneBias="-360"/>
      </p:ext>
    </p:extLst>
  </p:cm>
  <p:cm authorId="1" dt="2019-03-14T09:48:08.878" idx="2">
    <p:pos x="-851" y="195"/>
    <p:text/>
    <p:extLst>
      <p:ext uri="{C676402C-5697-4E1C-873F-D02D1690AC5C}">
        <p15:threadingInfo xmlns:p15="http://schemas.microsoft.com/office/powerpoint/2012/main" timeZoneBias="-360"/>
      </p:ext>
    </p:extLst>
  </p:cm>
</p:cmLst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2A0A8-EE31-46B9-B4BD-B94F74B2CF0C}" type="datetimeFigureOut">
              <a:rPr lang="en-US" smtClean="0"/>
              <a:pPr/>
              <a:t>16-Mar-19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B9C70-6A37-42F6-93B9-109E5F1E65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5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552450"/>
            <a:ext cx="4800600" cy="1814512"/>
          </a:xfrm>
        </p:spPr>
        <p:txBody>
          <a:bodyPr>
            <a:noAutofit/>
          </a:bodyPr>
          <a:lstStyle/>
          <a:p>
            <a:r>
              <a:rPr lang="bn-IN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BDA20-41C0-433F-B5B0-FF0CFA484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" y="-28136"/>
            <a:ext cx="2152649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624C45-C1D9-424D-BE18-586E4A641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336410" cy="556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0B4F5B-E999-4456-964C-DB6359BB3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75" y="2366962"/>
            <a:ext cx="2152650" cy="212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1000" y="4449238"/>
            <a:ext cx="7620000" cy="2371129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১।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সকল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বাহু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সমান</a:t>
            </a:r>
            <a:endParaRPr lang="en-US" sz="3600" dirty="0">
              <a:latin typeface="NikoshBAN" pitchFamily="2" charset="0"/>
              <a:ea typeface="+mj-ea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২।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ক্ষেত্রফল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= (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বাহু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)</a:t>
            </a:r>
            <a:r>
              <a:rPr lang="en-US" sz="3600" baseline="30000" dirty="0">
                <a:latin typeface="NikoshBAN" pitchFamily="2" charset="0"/>
                <a:ea typeface="+mj-ea"/>
                <a:cs typeface="NikoshBAN" pitchFamily="2" charset="0"/>
              </a:rPr>
              <a:t>২</a:t>
            </a:r>
            <a:endParaRPr lang="en-US" sz="3600" dirty="0">
              <a:latin typeface="NikoshBAN" pitchFamily="2" charset="0"/>
              <a:ea typeface="+mj-ea"/>
              <a:cs typeface="NikoshBAN" pitchFamily="2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সমকোণ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endParaRPr lang="en-US" sz="1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3048000" y="457200"/>
            <a:ext cx="3429000" cy="9339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বর্গক্ষেত্র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E8F28F-636D-49BA-967E-B5952DD98553}"/>
              </a:ext>
            </a:extLst>
          </p:cNvPr>
          <p:cNvSpPr/>
          <p:nvPr/>
        </p:nvSpPr>
        <p:spPr>
          <a:xfrm>
            <a:off x="3127717" y="1481778"/>
            <a:ext cx="3429000" cy="2876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76B4E4-07AF-4A82-8A0A-2607115125F0}"/>
              </a:ext>
            </a:extLst>
          </p:cNvPr>
          <p:cNvSpPr txBox="1"/>
          <p:nvPr/>
        </p:nvSpPr>
        <p:spPr>
          <a:xfrm>
            <a:off x="3127717" y="3897868"/>
            <a:ext cx="529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৯</a:t>
            </a:r>
            <a:r>
              <a:rPr lang="as-IN" dirty="0">
                <a:solidFill>
                  <a:srgbClr val="FFFF00"/>
                </a:solidFill>
              </a:rPr>
              <a:t>০</a:t>
            </a:r>
            <a:r>
              <a:rPr lang="en-US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●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5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257800" y="838200"/>
            <a:ext cx="2362200" cy="2674441"/>
            <a:chOff x="4038600" y="838200"/>
            <a:chExt cx="2362200" cy="2674441"/>
          </a:xfrm>
        </p:grpSpPr>
        <p:sp>
          <p:nvSpPr>
            <p:cNvPr id="17" name="TextBox 16"/>
            <p:cNvSpPr txBox="1"/>
            <p:nvPr/>
          </p:nvSpPr>
          <p:spPr>
            <a:xfrm>
              <a:off x="4038600" y="1524000"/>
              <a:ext cx="914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38800" y="1219200"/>
              <a:ext cx="762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57800" y="2743200"/>
              <a:ext cx="762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14" name="Right Triangle 13"/>
            <p:cNvSpPr/>
            <p:nvPr/>
          </p:nvSpPr>
          <p:spPr>
            <a:xfrm>
              <a:off x="4648200" y="838200"/>
              <a:ext cx="1600200" cy="1981200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48200" y="2286000"/>
              <a:ext cx="6858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NikoshBAN" pitchFamily="2" charset="0"/>
                </a:rPr>
                <a:t>90</a:t>
              </a:r>
              <a:r>
                <a:rPr lang="en-US" sz="2800" baseline="30000" dirty="0">
                  <a:cs typeface="NikoshBAN" pitchFamily="2" charset="0"/>
                </a:rPr>
                <a:t>0</a:t>
              </a:r>
              <a:endParaRPr lang="en-US" sz="2800" dirty="0"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9600" y="4191000"/>
            <a:ext cx="5486400" cy="2133600"/>
            <a:chOff x="685800" y="4038600"/>
            <a:chExt cx="5486400" cy="2133600"/>
          </a:xfrm>
        </p:grpSpPr>
        <p:sp>
          <p:nvSpPr>
            <p:cNvPr id="3" name="Title 1"/>
            <p:cNvSpPr txBox="1">
              <a:spLocks/>
            </p:cNvSpPr>
            <p:nvPr/>
          </p:nvSpPr>
          <p:spPr>
            <a:xfrm>
              <a:off x="685800" y="4038600"/>
              <a:ext cx="5486400" cy="21336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১।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একটি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কোণ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সমকোণ</a:t>
              </a:r>
              <a:endParaRPr lang="en-US" sz="3600" dirty="0">
                <a:latin typeface="NikoshBAN" pitchFamily="2" charset="0"/>
                <a:ea typeface="+mj-ea"/>
                <a:cs typeface="NikoshBAN" pitchFamily="2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3600" dirty="0">
                  <a:latin typeface="NikoshBAN" pitchFamily="2" charset="0"/>
                  <a:ea typeface="+mj-ea"/>
                  <a:cs typeface="NikoshBAN" pitchFamily="2" charset="0"/>
                </a:rPr>
                <a:t>২। </a:t>
              </a:r>
              <a:r>
                <a:rPr lang="en-US" sz="3600" dirty="0" err="1">
                  <a:latin typeface="NikoshBAN" pitchFamily="2" charset="0"/>
                  <a:ea typeface="+mj-ea"/>
                  <a:cs typeface="NikoshBAN" pitchFamily="2" charset="0"/>
                </a:rPr>
                <a:t>ক্ষেত্রফল</a:t>
              </a:r>
              <a:r>
                <a:rPr lang="en-US" sz="3600" dirty="0">
                  <a:latin typeface="NikoshBAN" pitchFamily="2" charset="0"/>
                  <a:ea typeface="+mj-ea"/>
                  <a:cs typeface="NikoshBAN" pitchFamily="2" charset="0"/>
                </a:rPr>
                <a:t> =    </a:t>
              </a:r>
              <a:r>
                <a:rPr lang="en-US" sz="36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 </a:t>
              </a:r>
              <a:r>
                <a:rPr lang="en-US" sz="36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ভূমি</a:t>
              </a:r>
              <a:r>
                <a:rPr lang="en-US" sz="36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 </a:t>
              </a:r>
              <a:r>
                <a:rPr lang="en-US" sz="36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উচ্চতা</a:t>
              </a:r>
              <a:r>
                <a:rPr lang="en-US" sz="3600" baseline="30000" dirty="0">
                  <a:latin typeface="NikoshBAN" pitchFamily="2" charset="0"/>
                  <a:ea typeface="+mj-ea"/>
                  <a:cs typeface="NikoshBAN" pitchFamily="2" charset="0"/>
                </a:rPr>
                <a:t>  </a:t>
              </a:r>
              <a:endParaRPr lang="en-US" sz="3600" dirty="0">
                <a:latin typeface="NikoshBAN" pitchFamily="2" charset="0"/>
                <a:ea typeface="+mj-ea"/>
                <a:cs typeface="NikoshBAN" pitchFamily="2" charset="0"/>
              </a:endParaRPr>
            </a:p>
            <a:p>
              <a:pPr>
                <a:spcBef>
                  <a:spcPct val="0"/>
                </a:spcBef>
              </a:pPr>
              <a:endParaRPr lang="en-US" sz="1000" dirty="0"/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0" dirty="0">
                <a:latin typeface="NikoshBAN" pitchFamily="2" charset="0"/>
                <a:ea typeface="+mj-ea"/>
                <a:cs typeface="NikoshBAN" pitchFamily="2" charset="0"/>
              </a:endParaRP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2743200" y="4800600"/>
            <a:ext cx="533400" cy="88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3" name="Equation" r:id="rId3" imgW="152280" imgH="406080" progId="Equation.3">
                    <p:embed/>
                  </p:oleObj>
                </mc:Choice>
                <mc:Fallback>
                  <p:oleObj name="Equation" r:id="rId3" imgW="152280" imgH="4060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3200" y="4800600"/>
                          <a:ext cx="533400" cy="889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TextBox 11"/>
          <p:cNvSpPr txBox="1"/>
          <p:nvPr/>
        </p:nvSpPr>
        <p:spPr>
          <a:xfrm>
            <a:off x="1066800" y="1981200"/>
            <a:ext cx="2819400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ত্রিভূজ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685800" y="4724400"/>
            <a:ext cx="7924800" cy="1600200"/>
            <a:chOff x="685800" y="4724400"/>
            <a:chExt cx="7924800" cy="1600200"/>
          </a:xfrm>
        </p:grpSpPr>
        <p:sp>
          <p:nvSpPr>
            <p:cNvPr id="3" name="Title 1"/>
            <p:cNvSpPr txBox="1">
              <a:spLocks/>
            </p:cNvSpPr>
            <p:nvPr/>
          </p:nvSpPr>
          <p:spPr>
            <a:xfrm>
              <a:off x="685800" y="4724400"/>
              <a:ext cx="7924800" cy="16002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১।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দুইটি</a:t>
              </a:r>
              <a:r>
                <a:rPr kumimoji="0" lang="en-US" sz="28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2800" b="0" i="0" u="none" strike="noStrike" kern="120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বাহু</a:t>
              </a:r>
              <a:r>
                <a:rPr kumimoji="0" lang="en-US" sz="28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2800" b="0" i="0" u="none" strike="noStrike" kern="120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সমান্তরাল</a:t>
              </a:r>
              <a:endParaRPr lang="en-US" sz="2800" dirty="0">
                <a:latin typeface="NikoshBAN" pitchFamily="2" charset="0"/>
                <a:ea typeface="+mj-ea"/>
                <a:cs typeface="NikoshBAN" pitchFamily="2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</a:rPr>
                <a:t>২।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</a:rPr>
                <a:t>ক্ষেত্রফল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</a:rPr>
                <a:t> =    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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সমান্তরাল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বাহুদ্বয়ের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যোগফল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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সমান্তরাল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বাহুদ্বয়ের</a:t>
              </a:r>
              <a:endParaRPr lang="en-US" sz="2800" dirty="0">
                <a:latin typeface="NikoshBAN" pitchFamily="2" charset="0"/>
                <a:ea typeface="+mj-ea"/>
                <a:cs typeface="NikoshBAN" pitchFamily="2" charset="0"/>
                <a:sym typeface="Symbol"/>
              </a:endParaRPr>
            </a:p>
            <a:p>
              <a:pPr>
                <a:spcBef>
                  <a:spcPct val="0"/>
                </a:spcBef>
              </a:pP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                                                               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মধ্যবর্তী</a:t>
              </a:r>
              <a:r>
                <a:rPr lang="en-US" sz="2800" dirty="0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 </a:t>
              </a:r>
              <a:r>
                <a:rPr lang="en-US" sz="2800" dirty="0" err="1">
                  <a:latin typeface="NikoshBAN" pitchFamily="2" charset="0"/>
                  <a:ea typeface="+mj-ea"/>
                  <a:cs typeface="NikoshBAN" pitchFamily="2" charset="0"/>
                  <a:sym typeface="Symbol"/>
                </a:rPr>
                <a:t>দূরত্ব</a:t>
              </a:r>
              <a:r>
                <a:rPr lang="en-US" sz="2800" baseline="30000" dirty="0">
                  <a:latin typeface="NikoshBAN" pitchFamily="2" charset="0"/>
                  <a:ea typeface="+mj-ea"/>
                  <a:cs typeface="NikoshBAN" pitchFamily="2" charset="0"/>
                </a:rPr>
                <a:t>  </a:t>
              </a:r>
              <a:endParaRPr lang="en-US" sz="800" dirty="0"/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2362200" y="5181600"/>
            <a:ext cx="304800" cy="592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5" name="Equation" r:id="rId3" imgW="152280" imgH="406080" progId="Equation.3">
                    <p:embed/>
                  </p:oleObj>
                </mc:Choice>
                <mc:Fallback>
                  <p:oleObj name="Equation" r:id="rId3" imgW="152280" imgH="4060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2200" y="5181600"/>
                          <a:ext cx="304800" cy="5926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609600" y="914400"/>
            <a:ext cx="2362200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ট্রাপিজিয়াম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733800" y="609600"/>
            <a:ext cx="4953000" cy="2998350"/>
            <a:chOff x="3733800" y="863025"/>
            <a:chExt cx="4953000" cy="2998350"/>
          </a:xfrm>
        </p:grpSpPr>
        <p:sp>
          <p:nvSpPr>
            <p:cNvPr id="32" name="TextBox 31"/>
            <p:cNvSpPr txBox="1"/>
            <p:nvPr/>
          </p:nvSpPr>
          <p:spPr>
            <a:xfrm>
              <a:off x="4800600" y="3276600"/>
              <a:ext cx="2286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AB</a:t>
              </a:r>
              <a:r>
                <a:rPr lang="en-US" sz="2800" dirty="0"/>
                <a:t>||</a:t>
              </a:r>
              <a:r>
                <a:rPr lang="en-US" sz="3200" dirty="0"/>
                <a:t>DC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3733800" y="863025"/>
              <a:ext cx="4953000" cy="2794575"/>
              <a:chOff x="3733800" y="914400"/>
              <a:chExt cx="4953000" cy="2794575"/>
            </a:xfrm>
          </p:grpSpPr>
          <p:sp>
            <p:nvSpPr>
              <p:cNvPr id="12" name="Flowchart: Manual Input 11"/>
              <p:cNvSpPr/>
              <p:nvPr/>
            </p:nvSpPr>
            <p:spPr>
              <a:xfrm flipH="1">
                <a:off x="4343400" y="1219200"/>
                <a:ext cx="3429000" cy="1981200"/>
              </a:xfrm>
              <a:prstGeom prst="flowChartManualInpu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3352800" y="2209800"/>
                <a:ext cx="19812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>
                <a:off x="6972300" y="2400300"/>
                <a:ext cx="16002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3733800" y="9144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A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3810000" y="29718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B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772400" y="31242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C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7772400" y="11430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D</a:t>
                </a: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>
                <a:off x="4343400" y="3200400"/>
                <a:ext cx="3429000" cy="158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10000" y="797051"/>
            <a:ext cx="2286000" cy="1631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পিথাগোরাসের</a:t>
            </a:r>
            <a:r>
              <a:rPr lang="en-US" sz="36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উপপাদ্য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97940" y="2428267"/>
            <a:ext cx="5436460" cy="297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“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সমকোণী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ত্রিভূজের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অতিভূজের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দুই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বাহুর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বর্গক্ষেত্রদ্বয়ের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সমষ্টির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সমান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।”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4939" y="2629692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57256" y="2504467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45539" y="3747867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ight Triangle 13"/>
          <p:cNvSpPr/>
          <p:nvPr/>
        </p:nvSpPr>
        <p:spPr>
          <a:xfrm>
            <a:off x="919443" y="2448120"/>
            <a:ext cx="2107339" cy="1981200"/>
          </a:xfrm>
          <a:prstGeom prst="rt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905020" y="3906100"/>
            <a:ext cx="76200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78739" y="146186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54939" y="3772692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1339" y="3824067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/>
          <p:nvPr/>
        </p:nvGrpSpPr>
        <p:grpSpPr>
          <a:xfrm>
            <a:off x="533400" y="2438400"/>
            <a:ext cx="2514600" cy="2946975"/>
            <a:chOff x="533400" y="2438400"/>
            <a:chExt cx="2514600" cy="2946975"/>
          </a:xfrm>
        </p:grpSpPr>
        <p:sp>
          <p:nvSpPr>
            <p:cNvPr id="40" name="TextBox 39"/>
            <p:cNvSpPr txBox="1"/>
            <p:nvPr/>
          </p:nvSpPr>
          <p:spPr>
            <a:xfrm>
              <a:off x="1066800" y="4267200"/>
              <a:ext cx="6858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NikoshBAN" pitchFamily="2" charset="0"/>
                </a:rPr>
                <a:t>90</a:t>
              </a:r>
              <a:r>
                <a:rPr lang="en-US" sz="2800" baseline="30000" dirty="0">
                  <a:cs typeface="NikoshBAN" pitchFamily="2" charset="0"/>
                </a:rPr>
                <a:t>0</a:t>
              </a:r>
              <a:endParaRPr lang="en-US" sz="2800" dirty="0">
                <a:cs typeface="NikoshBAN" pitchFamily="2" charset="0"/>
              </a:endParaRPr>
            </a:p>
          </p:txBody>
        </p:sp>
        <p:sp>
          <p:nvSpPr>
            <p:cNvPr id="39" name="Right Triangle 38"/>
            <p:cNvSpPr/>
            <p:nvPr/>
          </p:nvSpPr>
          <p:spPr>
            <a:xfrm>
              <a:off x="1066800" y="2811959"/>
              <a:ext cx="1447800" cy="1981200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3400" y="24384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9600" y="47492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286000" y="48006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609600" y="2819399"/>
            <a:ext cx="914400" cy="1988641"/>
            <a:chOff x="609600" y="2819399"/>
            <a:chExt cx="914400" cy="1988641"/>
          </a:xfrm>
        </p:grpSpPr>
        <p:sp>
          <p:nvSpPr>
            <p:cNvPr id="36" name="TextBox 35"/>
            <p:cNvSpPr txBox="1"/>
            <p:nvPr/>
          </p:nvSpPr>
          <p:spPr>
            <a:xfrm>
              <a:off x="609600" y="3606225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rot="16200000" flipH="1">
              <a:off x="73274" y="3812926"/>
              <a:ext cx="1988641" cy="158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6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46" name="Straight Connector 45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7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37" name="TextBox 36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itle 1"/>
          <p:cNvSpPr txBox="1">
            <a:spLocks/>
          </p:cNvSpPr>
          <p:nvPr/>
        </p:nvSpPr>
        <p:spPr>
          <a:xfrm>
            <a:off x="381000" y="533400"/>
            <a:ext cx="8305800" cy="106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“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সমকোণী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ত্রিভূজের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অতিভূজের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দুই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বাহুর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বর্গক্ষেত্রদ্বয়ের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সমষ্টির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সমান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।”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6400" y="1828800"/>
            <a:ext cx="70104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নির্বচন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ABC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ত্রিভূজের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B = </a:t>
            </a:r>
            <a:r>
              <a:rPr lang="en-US" sz="2800" dirty="0">
                <a:latin typeface="Vrinda" pitchFamily="34" charset="0"/>
                <a:cs typeface="Vrinda" pitchFamily="34" charset="0"/>
                <a:sym typeface="Symbol"/>
              </a:rPr>
              <a:t>90</a:t>
            </a:r>
            <a:r>
              <a:rPr lang="en-US" sz="2800" baseline="30000" dirty="0">
                <a:latin typeface="Vrinda" pitchFamily="34" charset="0"/>
                <a:cs typeface="Vrinda" pitchFamily="34" charset="0"/>
                <a:sym typeface="Symbol"/>
              </a:rPr>
              <a:t>0</a:t>
            </a:r>
            <a:r>
              <a:rPr lang="en-US" sz="2800" dirty="0">
                <a:latin typeface="Vrinda" pitchFamily="34" charset="0"/>
                <a:cs typeface="Vrinda" pitchFamily="34" charset="0"/>
                <a:sym typeface="Symbol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  <a:sym typeface="Symbol"/>
              </a:rPr>
              <a:t>অতিভূজ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AC=b, AB=c, BC=a. </a:t>
            </a:r>
            <a:endParaRPr lang="en-US" sz="3200" dirty="0">
              <a:latin typeface="NikoshBAN" pitchFamily="2" charset="0"/>
              <a:cs typeface="NikoshBAN" pitchFamily="2" charset="0"/>
              <a:sym typeface="Symbol"/>
            </a:endParaRPr>
          </a:p>
        </p:txBody>
      </p:sp>
      <p:grpSp>
        <p:nvGrpSpPr>
          <p:cNvPr id="6" name="Group 17"/>
          <p:cNvGrpSpPr/>
          <p:nvPr/>
        </p:nvGrpSpPr>
        <p:grpSpPr>
          <a:xfrm>
            <a:off x="3048000" y="3124200"/>
            <a:ext cx="5638800" cy="1077218"/>
            <a:chOff x="2819400" y="-426660"/>
            <a:chExt cx="5638800" cy="1077218"/>
          </a:xfrm>
        </p:grpSpPr>
        <p:sp>
          <p:nvSpPr>
            <p:cNvPr id="50" name="TextBox 49"/>
            <p:cNvSpPr txBox="1"/>
            <p:nvPr/>
          </p:nvSpPr>
          <p:spPr>
            <a:xfrm>
              <a:off x="2819400" y="-426660"/>
              <a:ext cx="5638800" cy="107721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itchFamily="2" charset="0"/>
                  <a:cs typeface="NikoshBAN" pitchFamily="2" charset="0"/>
                  <a:sym typeface="Symbol"/>
                </a:rPr>
                <a:t>প্রমাণ</a:t>
              </a:r>
              <a:r>
                <a:rPr lang="en-US" sz="3200" dirty="0">
                  <a:latin typeface="NikoshBAN" pitchFamily="2" charset="0"/>
                  <a:cs typeface="NikoshBAN" pitchFamily="2" charset="0"/>
                  <a:sym typeface="Symbol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  <a:sym typeface="Symbol"/>
                </a:rPr>
                <a:t>করতে</a:t>
              </a:r>
              <a:r>
                <a:rPr lang="en-US" sz="3200" dirty="0">
                  <a:latin typeface="NikoshBAN" pitchFamily="2" charset="0"/>
                  <a:cs typeface="NikoshBAN" pitchFamily="2" charset="0"/>
                  <a:sym typeface="Symbol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  <a:sym typeface="Symbol"/>
                </a:rPr>
                <a:t>হবে</a:t>
              </a:r>
              <a:r>
                <a:rPr lang="en-US" sz="3200" dirty="0">
                  <a:latin typeface="NikoshBAN" pitchFamily="2" charset="0"/>
                  <a:cs typeface="NikoshBAN" pitchFamily="2" charset="0"/>
                  <a:sym typeface="Symbol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  <a:sym typeface="Symbol"/>
                </a:rPr>
                <a:t>যে</a:t>
              </a:r>
              <a:r>
                <a:rPr lang="en-US" sz="3200" dirty="0">
                  <a:latin typeface="NikoshBAN" pitchFamily="2" charset="0"/>
                  <a:cs typeface="NikoshBAN" pitchFamily="2" charset="0"/>
                  <a:sym typeface="Symbol"/>
                </a:rPr>
                <a:t>,                             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  <a:sym typeface="Symbol"/>
                </a:rPr>
                <a:t>অর্থা</a:t>
              </a:r>
              <a:r>
                <a:rPr lang="en-US" sz="3200" dirty="0">
                  <a:latin typeface="NikoshBAN" pitchFamily="2" charset="0"/>
                  <a:cs typeface="NikoshBAN" pitchFamily="2" charset="0"/>
                  <a:sym typeface="Symbol"/>
                </a:rPr>
                <a:t>ৎ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51" name="Object 4"/>
            <p:cNvGraphicFramePr>
              <a:graphicFrameLocks noChangeAspect="1"/>
            </p:cNvGraphicFramePr>
            <p:nvPr/>
          </p:nvGraphicFramePr>
          <p:xfrm>
            <a:off x="3886200" y="30540"/>
            <a:ext cx="1946275" cy="528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18" name="Equation" r:id="rId3" imgW="749160" imgH="203040" progId="Equation.3">
                    <p:embed/>
                  </p:oleObj>
                </mc:Choice>
                <mc:Fallback>
                  <p:oleObj name="Equation" r:id="rId3" imgW="749160" imgH="2030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6200" y="30540"/>
                          <a:ext cx="1946275" cy="528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" name="Object 6"/>
            <p:cNvGraphicFramePr>
              <a:graphicFrameLocks noChangeAspect="1"/>
            </p:cNvGraphicFramePr>
            <p:nvPr/>
          </p:nvGraphicFramePr>
          <p:xfrm>
            <a:off x="5486400" y="-402614"/>
            <a:ext cx="2895600" cy="509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19" name="Equation" r:id="rId5" imgW="1155600" imgH="203040" progId="Equation.3">
                    <p:embed/>
                  </p:oleObj>
                </mc:Choice>
                <mc:Fallback>
                  <p:oleObj name="Equation" r:id="rId5" imgW="1155600" imgH="203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6400" y="-402614"/>
                          <a:ext cx="2895600" cy="5093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rot="10800000" flipH="1">
            <a:off x="2514601" y="4800600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81600" y="1524000"/>
            <a:ext cx="33528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BC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D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বর্ধিত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CD=AB=c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533400" y="2438400"/>
            <a:ext cx="2514600" cy="2946975"/>
            <a:chOff x="533400" y="2438400"/>
            <a:chExt cx="2514600" cy="2946975"/>
          </a:xfrm>
        </p:grpSpPr>
        <p:sp>
          <p:nvSpPr>
            <p:cNvPr id="44" name="TextBox 43"/>
            <p:cNvSpPr txBox="1"/>
            <p:nvPr/>
          </p:nvSpPr>
          <p:spPr>
            <a:xfrm>
              <a:off x="1066800" y="4267200"/>
              <a:ext cx="6858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NikoshBAN" pitchFamily="2" charset="0"/>
                </a:rPr>
                <a:t>90</a:t>
              </a:r>
              <a:r>
                <a:rPr lang="en-US" sz="2800" baseline="30000" dirty="0">
                  <a:cs typeface="NikoshBAN" pitchFamily="2" charset="0"/>
                </a:rPr>
                <a:t>0</a:t>
              </a:r>
              <a:endParaRPr lang="en-US" sz="2800" dirty="0">
                <a:cs typeface="NikoshBAN" pitchFamily="2" charset="0"/>
              </a:endParaRPr>
            </a:p>
          </p:txBody>
        </p:sp>
        <p:sp>
          <p:nvSpPr>
            <p:cNvPr id="45" name="Right Triangle 44"/>
            <p:cNvSpPr/>
            <p:nvPr/>
          </p:nvSpPr>
          <p:spPr>
            <a:xfrm>
              <a:off x="1066800" y="2811959"/>
              <a:ext cx="1447800" cy="1981200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3400" y="24384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09600" y="47492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286000" y="48006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9600" y="2819399"/>
            <a:ext cx="914400" cy="1988641"/>
            <a:chOff x="609600" y="2819399"/>
            <a:chExt cx="914400" cy="1988641"/>
          </a:xfrm>
        </p:grpSpPr>
        <p:sp>
          <p:nvSpPr>
            <p:cNvPr id="53" name="TextBox 52"/>
            <p:cNvSpPr txBox="1"/>
            <p:nvPr/>
          </p:nvSpPr>
          <p:spPr>
            <a:xfrm>
              <a:off x="609600" y="3606225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 rot="16200000" flipH="1">
              <a:off x="73274" y="3812926"/>
              <a:ext cx="1988641" cy="158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56" name="TextBox 55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59" name="TextBox 58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12192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অঙ্কনঃ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9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81600" y="2743200"/>
            <a:ext cx="3352800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D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বর্ধিত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BC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DE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আঁকি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DE=BC=a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23" name="Straight Connector 22"/>
          <p:cNvCxnSpPr/>
          <p:nvPr/>
        </p:nvCxnSpPr>
        <p:spPr>
          <a:xfrm rot="10800000" flipH="1">
            <a:off x="2514601" y="4800600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33400" y="2438400"/>
            <a:ext cx="2514600" cy="2946975"/>
            <a:chOff x="533400" y="2438400"/>
            <a:chExt cx="2514600" cy="2946975"/>
          </a:xfrm>
        </p:grpSpPr>
        <p:sp>
          <p:nvSpPr>
            <p:cNvPr id="28" name="TextBox 27"/>
            <p:cNvSpPr txBox="1"/>
            <p:nvPr/>
          </p:nvSpPr>
          <p:spPr>
            <a:xfrm>
              <a:off x="1066800" y="4267200"/>
              <a:ext cx="6858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NikoshBAN" pitchFamily="2" charset="0"/>
                </a:rPr>
                <a:t>90</a:t>
              </a:r>
              <a:r>
                <a:rPr lang="en-US" sz="2800" baseline="30000" dirty="0">
                  <a:cs typeface="NikoshBAN" pitchFamily="2" charset="0"/>
                </a:rPr>
                <a:t>0</a:t>
              </a:r>
              <a:endParaRPr lang="en-US" sz="2800" dirty="0">
                <a:cs typeface="NikoshBAN" pitchFamily="2" charset="0"/>
              </a:endParaRPr>
            </a:p>
          </p:txBody>
        </p:sp>
        <p:sp>
          <p:nvSpPr>
            <p:cNvPr id="31" name="Right Triangle 30"/>
            <p:cNvSpPr/>
            <p:nvPr/>
          </p:nvSpPr>
          <p:spPr>
            <a:xfrm>
              <a:off x="1066800" y="2811959"/>
              <a:ext cx="1447800" cy="1981200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3400" y="24384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47492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86000" y="48006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09600" y="2819399"/>
            <a:ext cx="914400" cy="1988641"/>
            <a:chOff x="609600" y="2819399"/>
            <a:chExt cx="914400" cy="1988641"/>
          </a:xfrm>
        </p:grpSpPr>
        <p:sp>
          <p:nvSpPr>
            <p:cNvPr id="43" name="TextBox 42"/>
            <p:cNvSpPr txBox="1"/>
            <p:nvPr/>
          </p:nvSpPr>
          <p:spPr>
            <a:xfrm>
              <a:off x="609600" y="3606225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 rot="16200000" flipH="1">
              <a:off x="73274" y="3812926"/>
              <a:ext cx="1988641" cy="158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46" name="TextBox 45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53" name="TextBox 52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5181600" y="1524000"/>
            <a:ext cx="33528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BC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D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বর্ধিত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CD=AB=c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92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অঙ্কনঃ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7" grpId="0"/>
      <p:bldP spid="30" grpId="0" animBg="1"/>
      <p:bldP spid="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181600" y="4495800"/>
            <a:ext cx="33528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C, 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A, 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10800000" flipH="1">
            <a:off x="2514601" y="4800600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533400" y="2438400"/>
            <a:ext cx="2514600" cy="2946975"/>
            <a:chOff x="533400" y="2438400"/>
            <a:chExt cx="2514600" cy="2946975"/>
          </a:xfrm>
        </p:grpSpPr>
        <p:sp>
          <p:nvSpPr>
            <p:cNvPr id="36" name="TextBox 35"/>
            <p:cNvSpPr txBox="1"/>
            <p:nvPr/>
          </p:nvSpPr>
          <p:spPr>
            <a:xfrm>
              <a:off x="1066800" y="4267200"/>
              <a:ext cx="6858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NikoshBAN" pitchFamily="2" charset="0"/>
                </a:rPr>
                <a:t>90</a:t>
              </a:r>
              <a:r>
                <a:rPr lang="en-US" sz="2800" baseline="30000" dirty="0">
                  <a:cs typeface="NikoshBAN" pitchFamily="2" charset="0"/>
                </a:rPr>
                <a:t>0</a:t>
              </a:r>
              <a:endParaRPr lang="en-US" sz="2800" dirty="0">
                <a:cs typeface="NikoshBAN" pitchFamily="2" charset="0"/>
              </a:endParaRPr>
            </a:p>
          </p:txBody>
        </p:sp>
        <p:sp>
          <p:nvSpPr>
            <p:cNvPr id="43" name="Right Triangle 42"/>
            <p:cNvSpPr/>
            <p:nvPr/>
          </p:nvSpPr>
          <p:spPr>
            <a:xfrm>
              <a:off x="1066800" y="2811959"/>
              <a:ext cx="1447800" cy="1981200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33400" y="24384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09600" y="47492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286000" y="48006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09600" y="2819399"/>
            <a:ext cx="914400" cy="1988641"/>
            <a:chOff x="609600" y="2819399"/>
            <a:chExt cx="914400" cy="1988641"/>
          </a:xfrm>
        </p:grpSpPr>
        <p:sp>
          <p:nvSpPr>
            <p:cNvPr id="52" name="TextBox 51"/>
            <p:cNvSpPr txBox="1"/>
            <p:nvPr/>
          </p:nvSpPr>
          <p:spPr>
            <a:xfrm>
              <a:off x="609600" y="3606225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c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 rot="16200000" flipH="1">
              <a:off x="73274" y="3812926"/>
              <a:ext cx="1988641" cy="158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55" name="TextBox 54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58" name="TextBox 57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59" name="Straight Connector 58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181600" y="2743200"/>
            <a:ext cx="3352800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D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বর্ধিত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BC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DE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আঁকি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DE=BC=a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181600" y="1524000"/>
            <a:ext cx="33528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BC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D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বর্ধিত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CD=AB=c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192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অঙ্কনঃ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ight Triangle 89"/>
          <p:cNvSpPr/>
          <p:nvPr/>
        </p:nvSpPr>
        <p:spPr>
          <a:xfrm rot="16200000">
            <a:off x="2822331" y="3121270"/>
            <a:ext cx="1447800" cy="191086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Triangle 88"/>
          <p:cNvSpPr/>
          <p:nvPr/>
        </p:nvSpPr>
        <p:spPr>
          <a:xfrm>
            <a:off x="1080868" y="2867464"/>
            <a:ext cx="1371600" cy="190500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667000" y="457201"/>
            <a:ext cx="60960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Symbol"/>
              <a:buChar char="D"/>
            </a:pP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ABC ও  CDE এ 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AB=CD=c,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BC=DE=a,</a:t>
            </a:r>
          </a:p>
          <a:p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অন্তর্ভূক্ত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ABC=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অন্তর্ভূক্ত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CDE [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প্রত্যেকে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সমকোণ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]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  ABC   CDE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57800" y="2667000"/>
            <a:ext cx="350520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  <a:sym typeface="Symbol"/>
              </a:rPr>
              <a:t>সুতরাং</a:t>
            </a:r>
            <a:endParaRPr lang="en-US" sz="3600" dirty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AC=CE=b</a:t>
            </a:r>
          </a:p>
          <a:p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এবং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BAC= ECD</a:t>
            </a:r>
          </a:p>
        </p:txBody>
      </p:sp>
      <p:cxnSp>
        <p:nvCxnSpPr>
          <p:cNvPr id="53" name="Straight Connector 5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60" name="Straight Connector 5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71" name="Right Triangle 70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600" y="3606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82" name="TextBox 81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85" name="TextBox 84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0800000" flipH="1">
            <a:off x="2514600" y="3350966"/>
            <a:ext cx="1981200" cy="144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48000" y="3606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94" name="Arc 93"/>
          <p:cNvSpPr/>
          <p:nvPr/>
        </p:nvSpPr>
        <p:spPr>
          <a:xfrm>
            <a:off x="2743200" y="4495800"/>
            <a:ext cx="304800" cy="4572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/>
          <p:cNvCxnSpPr/>
          <p:nvPr/>
        </p:nvCxnSpPr>
        <p:spPr>
          <a:xfrm rot="5400000">
            <a:off x="3237706" y="4761706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1839558" y="4685506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1715294" y="4685506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914400" y="3656012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267200" y="3852204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267200" y="3960812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-2160000">
            <a:off x="1331315" y="3388422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-2160000">
            <a:off x="1411885" y="3464622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-2160000">
            <a:off x="1483715" y="3540822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3240000">
            <a:off x="3506884" y="3883221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3240000">
            <a:off x="3434052" y="3959421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3240000">
            <a:off x="3583084" y="3811391"/>
            <a:ext cx="381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Arc 117"/>
          <p:cNvSpPr/>
          <p:nvPr/>
        </p:nvSpPr>
        <p:spPr>
          <a:xfrm rot="14723125" flipH="1">
            <a:off x="1058118" y="2773181"/>
            <a:ext cx="457200" cy="6096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858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প্রমাণঃ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2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5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89" grpId="0" animBg="1"/>
      <p:bldP spid="32" grpId="0" animBg="1"/>
      <p:bldP spid="35" grpId="0" animBg="1"/>
      <p:bldP spid="69" grpId="0" animBg="1"/>
      <p:bldP spid="87" grpId="0" animBg="1"/>
      <p:bldP spid="92" grpId="0"/>
      <p:bldP spid="94" grpId="0" animBg="1"/>
      <p:bldP spid="1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5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60" name="Straight Connector 5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71" name="Right Triangle 70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600" y="3606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82" name="TextBox 81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85" name="TextBox 84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0800000" flipH="1">
            <a:off x="2514600" y="3350966"/>
            <a:ext cx="1981200" cy="144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48000" y="3606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57800" y="1219200"/>
            <a:ext cx="35052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ABBD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এবং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EDBD  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||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ED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57800" y="2362200"/>
            <a:ext cx="35052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  <a:sym typeface="Symbol"/>
              </a:rPr>
              <a:t>সুতরাং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ABDE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একটি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ট্রাপিজিয়াম</a:t>
            </a:r>
            <a:endParaRPr lang="en-US" sz="2400" dirty="0">
              <a:latin typeface="NikoshBAN" pitchFamily="2" charset="0"/>
              <a:cs typeface="NikoshBAN" pitchFamily="2" charset="0"/>
              <a:sym typeface="Symbo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8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প্রমাণঃ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87" grpId="0" animBg="1"/>
      <p:bldP spid="45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"/>
            <a:ext cx="4191000" cy="1470936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sz="6000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09800" y="1470937"/>
            <a:ext cx="4205068" cy="147093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জয়দেব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গাইন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বি.এসসি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অনার্স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এম.এসসি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(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গণিত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)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err="1">
                <a:latin typeface="NikoshBAN" pitchFamily="2" charset="0"/>
                <a:ea typeface="+mj-ea"/>
                <a:cs typeface="NikoshBAN" pitchFamily="2" charset="0"/>
              </a:rPr>
              <a:t>সহকারী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(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গণিত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)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latin typeface="NikoshBAN" pitchFamily="2" charset="0"/>
              <a:ea typeface="+mj-ea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6230815"/>
            <a:ext cx="7010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985D66-E743-4836-BC76-90A31F49AD4E}"/>
              </a:ext>
            </a:extLst>
          </p:cNvPr>
          <p:cNvSpPr txBox="1"/>
          <p:nvPr/>
        </p:nvSpPr>
        <p:spPr>
          <a:xfrm>
            <a:off x="1200443" y="3503732"/>
            <a:ext cx="51816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কোমর পোল মাধ্যমিক বালিকা বিদ্যালায়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C4A66-E49B-4B60-828C-72EA3EC57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2875"/>
            <a:ext cx="2457450" cy="3286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3E15F4-25DB-47C2-8BC8-5D5E38D0F8F4}"/>
              </a:ext>
            </a:extLst>
          </p:cNvPr>
          <p:cNvSpPr txBox="1"/>
          <p:nvPr/>
        </p:nvSpPr>
        <p:spPr>
          <a:xfrm>
            <a:off x="6414867" y="3488043"/>
            <a:ext cx="2443383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আই ডি       ৩২</a:t>
            </a:r>
          </a:p>
          <a:p>
            <a:pPr algn="ctr"/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33D469-8157-49B0-94E1-22AC2EA994CC}"/>
              </a:ext>
            </a:extLst>
          </p:cNvPr>
          <p:cNvSpPr txBox="1"/>
          <p:nvPr/>
        </p:nvSpPr>
        <p:spPr>
          <a:xfrm>
            <a:off x="2209799" y="2941873"/>
            <a:ext cx="419100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ং-০১৭১০১১৬৪৭৩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Triangle 50"/>
          <p:cNvSpPr/>
          <p:nvPr/>
        </p:nvSpPr>
        <p:spPr>
          <a:xfrm rot="19430539">
            <a:off x="1559635" y="1844996"/>
            <a:ext cx="2406512" cy="2456186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ight Triangle 89"/>
          <p:cNvSpPr/>
          <p:nvPr/>
        </p:nvSpPr>
        <p:spPr>
          <a:xfrm rot="16200000">
            <a:off x="2905818" y="3093134"/>
            <a:ext cx="1447800" cy="191086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Triangle 88"/>
          <p:cNvSpPr/>
          <p:nvPr/>
        </p:nvSpPr>
        <p:spPr>
          <a:xfrm>
            <a:off x="1080868" y="2867464"/>
            <a:ext cx="1371600" cy="190500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60" name="Straight Connector 5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71" name="Right Triangle 70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600" y="3606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82" name="TextBox 81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85" name="TextBox 84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0800000" flipH="1">
            <a:off x="2514600" y="3350966"/>
            <a:ext cx="1981200" cy="144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48000" y="3606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94" name="Arc 93"/>
          <p:cNvSpPr/>
          <p:nvPr/>
        </p:nvSpPr>
        <p:spPr>
          <a:xfrm>
            <a:off x="2743200" y="4495800"/>
            <a:ext cx="304800" cy="4572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c 117"/>
          <p:cNvSpPr/>
          <p:nvPr/>
        </p:nvSpPr>
        <p:spPr>
          <a:xfrm rot="14723125" flipH="1">
            <a:off x="1075482" y="2773181"/>
            <a:ext cx="457200" cy="6096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858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প্রমাণঃ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Arc 44"/>
          <p:cNvSpPr/>
          <p:nvPr/>
        </p:nvSpPr>
        <p:spPr>
          <a:xfrm flipH="1">
            <a:off x="2133600" y="4495800"/>
            <a:ext cx="304800" cy="4572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4419600" y="457200"/>
            <a:ext cx="4343400" cy="20005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ACB + BAC =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এক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সমকোণ</a:t>
            </a:r>
            <a:endParaRPr lang="en-US" sz="2400" dirty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, ACB + ECD  =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এক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সমকোণ</a:t>
            </a:r>
            <a:endParaRPr lang="en-US" sz="2400" dirty="0">
              <a:latin typeface="NikoshBAN" pitchFamily="2" charset="0"/>
              <a:cs typeface="NikoshBAN" pitchFamily="2" charset="0"/>
              <a:sym typeface="Symbol"/>
            </a:endParaRPr>
          </a:p>
          <a:p>
            <a:pPr algn="r"/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[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যেহেতু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 BAC= ECD]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 ACE =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এক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সমকোণ</a:t>
            </a:r>
            <a:endParaRPr lang="en-US" sz="2400" dirty="0">
              <a:latin typeface="NikoshBAN" pitchFamily="2" charset="0"/>
              <a:cs typeface="NikoshBAN" pitchFamily="2" charset="0"/>
              <a:sym typeface="Symbo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43600" y="2667000"/>
            <a:ext cx="28194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  <a:sym typeface="Symbol"/>
              </a:rPr>
              <a:t>সুতরাং</a:t>
            </a:r>
            <a:endParaRPr lang="en-US" sz="3600" dirty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 ACE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সমকোণী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ত্রিভূজ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।</a:t>
            </a:r>
          </a:p>
        </p:txBody>
      </p:sp>
      <p:sp>
        <p:nvSpPr>
          <p:cNvPr id="48" name="Arc 47"/>
          <p:cNvSpPr/>
          <p:nvPr/>
        </p:nvSpPr>
        <p:spPr>
          <a:xfrm flipH="1">
            <a:off x="1981200" y="4419600"/>
            <a:ext cx="381000" cy="609600"/>
          </a:xfrm>
          <a:prstGeom prst="arc">
            <a:avLst>
              <a:gd name="adj1" fmla="val 16200000"/>
              <a:gd name="adj2" fmla="val 15340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 rot="19343762">
            <a:off x="2326333" y="4159492"/>
            <a:ext cx="68580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F7E99EDD-7D62-4E4B-B975-51188512CB56}"/>
              </a:ext>
            </a:extLst>
          </p:cNvPr>
          <p:cNvSpPr/>
          <p:nvPr/>
        </p:nvSpPr>
        <p:spPr>
          <a:xfrm>
            <a:off x="3352800" y="4004604"/>
            <a:ext cx="45719" cy="18639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Triangle 50"/>
          <p:cNvSpPr/>
          <p:nvPr/>
        </p:nvSpPr>
        <p:spPr>
          <a:xfrm rot="19430539">
            <a:off x="1640593" y="1844732"/>
            <a:ext cx="2406512" cy="2456186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ight Triangle 89"/>
          <p:cNvSpPr/>
          <p:nvPr/>
        </p:nvSpPr>
        <p:spPr>
          <a:xfrm rot="16200000">
            <a:off x="2822331" y="3121270"/>
            <a:ext cx="1447800" cy="191086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Triangle 88"/>
          <p:cNvSpPr/>
          <p:nvPr/>
        </p:nvSpPr>
        <p:spPr>
          <a:xfrm>
            <a:off x="1080868" y="2867464"/>
            <a:ext cx="1371600" cy="190500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60" name="Straight Connector 5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71" name="Right Triangle 70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600" y="3606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82" name="TextBox 81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85" name="TextBox 84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0800000" flipH="1">
            <a:off x="2514600" y="3350966"/>
            <a:ext cx="1981200" cy="144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48000" y="3606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8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প্রমাণঃ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9343762">
            <a:off x="2326333" y="4159492"/>
            <a:ext cx="68580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95600" y="838200"/>
            <a:ext cx="5638800" cy="1261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ABDE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ট্রাপিজিয়ামের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ক্ষেত্রফল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=  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ক্ষেত্র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ABC + 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ক্ষেত্র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CDE  +  </a:t>
            </a:r>
            <a:r>
              <a:rPr lang="en-US" sz="2400" dirty="0" err="1">
                <a:latin typeface="NikoshBAN" pitchFamily="2" charset="0"/>
                <a:cs typeface="NikoshBAN" pitchFamily="2" charset="0"/>
                <a:sym typeface="Symbol"/>
              </a:rPr>
              <a:t>ক্ষেত্র</a:t>
            </a:r>
            <a:r>
              <a:rPr lang="en-US" sz="2400" dirty="0">
                <a:latin typeface="NikoshBAN" pitchFamily="2" charset="0"/>
                <a:cs typeface="NikoshBAN" pitchFamily="2" charset="0"/>
                <a:sym typeface="Symbol"/>
              </a:rPr>
              <a:t> ACE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4800600" y="2286000"/>
            <a:ext cx="3733800" cy="762000"/>
            <a:chOff x="4800600" y="2209800"/>
            <a:chExt cx="3733800" cy="762000"/>
          </a:xfrm>
        </p:grpSpPr>
        <p:sp>
          <p:nvSpPr>
            <p:cNvPr id="42" name="Rectangle 41"/>
            <p:cNvSpPr/>
            <p:nvPr/>
          </p:nvSpPr>
          <p:spPr>
            <a:xfrm>
              <a:off x="4800600" y="2209800"/>
              <a:ext cx="373380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4800600" y="2362200"/>
              <a:ext cx="3667584" cy="533400"/>
              <a:chOff x="2067384" y="2286001"/>
              <a:chExt cx="3743784" cy="533400"/>
            </a:xfrm>
          </p:grpSpPr>
          <p:graphicFrame>
            <p:nvGraphicFramePr>
              <p:cNvPr id="39" name="Object 38"/>
              <p:cNvGraphicFramePr>
                <a:graphicFrameLocks noChangeAspect="1"/>
              </p:cNvGraphicFramePr>
              <p:nvPr/>
            </p:nvGraphicFramePr>
            <p:xfrm>
              <a:off x="2448384" y="2286001"/>
              <a:ext cx="3362784" cy="533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06" name="Equation" r:id="rId3" imgW="2247840" imgH="393480" progId="Equation.3">
                      <p:embed/>
                    </p:oleObj>
                  </mc:Choice>
                  <mc:Fallback>
                    <p:oleObj name="Equation" r:id="rId3" imgW="2247840" imgH="393480" progId="Equation.3">
                      <p:embed/>
                      <p:pic>
                        <p:nvPicPr>
                          <p:cNvPr id="0" name="Picture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48384" y="2286001"/>
                            <a:ext cx="3362784" cy="5334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" name="TextBox 39"/>
              <p:cNvSpPr txBox="1"/>
              <p:nvPr/>
            </p:nvSpPr>
            <p:spPr>
              <a:xfrm>
                <a:off x="2067384" y="2362201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, </a:t>
                </a:r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4953000" y="3276600"/>
            <a:ext cx="3581400" cy="762000"/>
            <a:chOff x="4953000" y="2819400"/>
            <a:chExt cx="3581400" cy="762000"/>
          </a:xfrm>
        </p:grpSpPr>
        <p:sp>
          <p:nvSpPr>
            <p:cNvPr id="63" name="Rectangle 62"/>
            <p:cNvSpPr/>
            <p:nvPr/>
          </p:nvSpPr>
          <p:spPr>
            <a:xfrm>
              <a:off x="4953000" y="2819400"/>
              <a:ext cx="358140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4953000" y="2819400"/>
              <a:ext cx="3476625" cy="641350"/>
              <a:chOff x="533400" y="2514600"/>
              <a:chExt cx="3476625" cy="641350"/>
            </a:xfrm>
          </p:grpSpPr>
          <p:graphicFrame>
            <p:nvGraphicFramePr>
              <p:cNvPr id="59" name="Object 10"/>
              <p:cNvGraphicFramePr>
                <a:graphicFrameLocks noChangeAspect="1"/>
              </p:cNvGraphicFramePr>
              <p:nvPr/>
            </p:nvGraphicFramePr>
            <p:xfrm>
              <a:off x="1066800" y="2514600"/>
              <a:ext cx="2943225" cy="6413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07" name="Equation" r:id="rId5" imgW="1638000" imgH="393480" progId="Equation.3">
                      <p:embed/>
                    </p:oleObj>
                  </mc:Choice>
                  <mc:Fallback>
                    <p:oleObj name="Equation" r:id="rId5" imgW="1638000" imgH="393480" progId="Equation.3">
                      <p:embed/>
                      <p:pic>
                        <p:nvPicPr>
                          <p:cNvPr id="0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6800" y="2514600"/>
                            <a:ext cx="2943225" cy="6413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2" name="TextBox 61"/>
              <p:cNvSpPr txBox="1"/>
              <p:nvPr/>
            </p:nvSpPr>
            <p:spPr>
              <a:xfrm>
                <a:off x="533400" y="267866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, </a:t>
                </a: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4953000" y="4267200"/>
            <a:ext cx="3581400" cy="641350"/>
            <a:chOff x="4953000" y="4235450"/>
            <a:chExt cx="3581400" cy="641350"/>
          </a:xfrm>
        </p:grpSpPr>
        <p:sp>
          <p:nvSpPr>
            <p:cNvPr id="73" name="Rectangle 72"/>
            <p:cNvSpPr/>
            <p:nvPr/>
          </p:nvSpPr>
          <p:spPr>
            <a:xfrm>
              <a:off x="4953000" y="4267200"/>
              <a:ext cx="3581400" cy="6096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7"/>
            <p:cNvGrpSpPr/>
            <p:nvPr/>
          </p:nvGrpSpPr>
          <p:grpSpPr>
            <a:xfrm>
              <a:off x="5116512" y="4235450"/>
              <a:ext cx="2884488" cy="641350"/>
              <a:chOff x="533400" y="3276600"/>
              <a:chExt cx="2884488" cy="641350"/>
            </a:xfrm>
          </p:grpSpPr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1066800" y="3276600"/>
              <a:ext cx="2351088" cy="6413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08" name="Equation" r:id="rId7" imgW="1307880" imgH="393480" progId="Equation.3">
                      <p:embed/>
                    </p:oleObj>
                  </mc:Choice>
                  <mc:Fallback>
                    <p:oleObj name="Equation" r:id="rId7" imgW="1307880" imgH="393480" progId="Equation.3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6800" y="3276600"/>
                            <a:ext cx="2351088" cy="6413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8" name="TextBox 67"/>
              <p:cNvSpPr txBox="1"/>
              <p:nvPr/>
            </p:nvSpPr>
            <p:spPr>
              <a:xfrm>
                <a:off x="533400" y="344066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, </a:t>
                </a: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4953000" y="5130800"/>
            <a:ext cx="3581400" cy="812800"/>
            <a:chOff x="4953000" y="5207000"/>
            <a:chExt cx="3581400" cy="812800"/>
          </a:xfrm>
        </p:grpSpPr>
        <p:sp>
          <p:nvSpPr>
            <p:cNvPr id="84" name="Rectangle 83"/>
            <p:cNvSpPr/>
            <p:nvPr/>
          </p:nvSpPr>
          <p:spPr>
            <a:xfrm>
              <a:off x="4953000" y="5207000"/>
              <a:ext cx="3581400" cy="812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68"/>
            <p:cNvGrpSpPr/>
            <p:nvPr/>
          </p:nvGrpSpPr>
          <p:grpSpPr>
            <a:xfrm>
              <a:off x="5105400" y="5334000"/>
              <a:ext cx="3352800" cy="609600"/>
              <a:chOff x="533400" y="3962400"/>
              <a:chExt cx="3657600" cy="762000"/>
            </a:xfrm>
          </p:grpSpPr>
          <p:graphicFrame>
            <p:nvGraphicFramePr>
              <p:cNvPr id="78" name="Object 12"/>
              <p:cNvGraphicFramePr>
                <a:graphicFrameLocks noChangeAspect="1"/>
              </p:cNvGraphicFramePr>
              <p:nvPr/>
            </p:nvGraphicFramePr>
            <p:xfrm>
              <a:off x="1063625" y="3962400"/>
              <a:ext cx="3127375" cy="762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09" name="Equation" r:id="rId9" imgW="1739880" imgH="393480" progId="Equation.3">
                      <p:embed/>
                    </p:oleObj>
                  </mc:Choice>
                  <mc:Fallback>
                    <p:oleObj name="Equation" r:id="rId9" imgW="1739880" imgH="393480" progId="Equation.3">
                      <p:embed/>
                      <p:pic>
                        <p:nvPicPr>
                          <p:cNvPr id="0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3625" y="3962400"/>
                            <a:ext cx="3127375" cy="7620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1" name="TextBox 80"/>
              <p:cNvSpPr txBox="1"/>
              <p:nvPr/>
            </p:nvSpPr>
            <p:spPr>
              <a:xfrm>
                <a:off x="533400" y="4202668"/>
                <a:ext cx="457200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Triangle 50"/>
          <p:cNvSpPr/>
          <p:nvPr/>
        </p:nvSpPr>
        <p:spPr>
          <a:xfrm rot="19430539">
            <a:off x="1559635" y="1844996"/>
            <a:ext cx="2406512" cy="2456186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ight Triangle 89"/>
          <p:cNvSpPr/>
          <p:nvPr/>
        </p:nvSpPr>
        <p:spPr>
          <a:xfrm rot="16200000">
            <a:off x="2822331" y="3121270"/>
            <a:ext cx="1447800" cy="191086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Triangle 88"/>
          <p:cNvSpPr/>
          <p:nvPr/>
        </p:nvSpPr>
        <p:spPr>
          <a:xfrm>
            <a:off x="1080868" y="2867464"/>
            <a:ext cx="1371600" cy="1905000"/>
          </a:xfrm>
          <a:prstGeom prst="rtTriangl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72000" y="38862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800" y="30728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E</a:t>
            </a:r>
          </a:p>
        </p:txBody>
      </p:sp>
      <p:cxnSp>
        <p:nvCxnSpPr>
          <p:cNvPr id="60" name="Straight Connector 5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429000" y="47244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71" name="Right Triangle 70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600" y="3606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3"/>
          <p:cNvGrpSpPr/>
          <p:nvPr/>
        </p:nvGrpSpPr>
        <p:grpSpPr>
          <a:xfrm>
            <a:off x="1066800" y="4724400"/>
            <a:ext cx="1447800" cy="584775"/>
            <a:chOff x="1066800" y="4724400"/>
            <a:chExt cx="1447800" cy="584775"/>
          </a:xfrm>
        </p:grpSpPr>
        <p:sp>
          <p:nvSpPr>
            <p:cNvPr id="82" name="TextBox 81"/>
            <p:cNvSpPr txBox="1"/>
            <p:nvPr/>
          </p:nvSpPr>
          <p:spPr>
            <a:xfrm>
              <a:off x="1600200" y="47244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a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1066800" y="4800600"/>
              <a:ext cx="1447800" cy="744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85" name="TextBox 84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0800000" flipH="1">
            <a:off x="2514600" y="3350966"/>
            <a:ext cx="1981200" cy="144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48000" y="3606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800" y="838200"/>
            <a:ext cx="1524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প্রমাণঃ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9343762">
            <a:off x="2326333" y="4159492"/>
            <a:ext cx="68580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grpSp>
        <p:nvGrpSpPr>
          <p:cNvPr id="10" name="Group 92"/>
          <p:cNvGrpSpPr/>
          <p:nvPr/>
        </p:nvGrpSpPr>
        <p:grpSpPr>
          <a:xfrm>
            <a:off x="4876800" y="635000"/>
            <a:ext cx="3581400" cy="812800"/>
            <a:chOff x="4953000" y="5207000"/>
            <a:chExt cx="3581400" cy="812800"/>
          </a:xfrm>
        </p:grpSpPr>
        <p:sp>
          <p:nvSpPr>
            <p:cNvPr id="84" name="Rectangle 83"/>
            <p:cNvSpPr/>
            <p:nvPr/>
          </p:nvSpPr>
          <p:spPr>
            <a:xfrm>
              <a:off x="4953000" y="5207000"/>
              <a:ext cx="3581400" cy="812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68"/>
            <p:cNvGrpSpPr/>
            <p:nvPr/>
          </p:nvGrpSpPr>
          <p:grpSpPr>
            <a:xfrm>
              <a:off x="5105400" y="5334000"/>
              <a:ext cx="3352800" cy="609600"/>
              <a:chOff x="533400" y="3962400"/>
              <a:chExt cx="3657600" cy="762000"/>
            </a:xfrm>
          </p:grpSpPr>
          <p:graphicFrame>
            <p:nvGraphicFramePr>
              <p:cNvPr id="78" name="Object 12"/>
              <p:cNvGraphicFramePr>
                <a:graphicFrameLocks noChangeAspect="1"/>
              </p:cNvGraphicFramePr>
              <p:nvPr/>
            </p:nvGraphicFramePr>
            <p:xfrm>
              <a:off x="1063625" y="3962400"/>
              <a:ext cx="3127375" cy="762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6371" name="Equation" r:id="rId3" imgW="1739880" imgH="393480" progId="Equation.3">
                      <p:embed/>
                    </p:oleObj>
                  </mc:Choice>
                  <mc:Fallback>
                    <p:oleObj name="Equation" r:id="rId3" imgW="1739880" imgH="393480" progId="Equation.3">
                      <p:embed/>
                      <p:pic>
                        <p:nvPicPr>
                          <p:cNvPr id="0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3625" y="3962400"/>
                            <a:ext cx="3127375" cy="7620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1" name="TextBox 80"/>
              <p:cNvSpPr txBox="1"/>
              <p:nvPr/>
            </p:nvSpPr>
            <p:spPr>
              <a:xfrm>
                <a:off x="533400" y="4202668"/>
                <a:ext cx="457200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 </a:t>
                </a:r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>
            <a:off x="4876800" y="1676400"/>
            <a:ext cx="3581400" cy="838200"/>
            <a:chOff x="4953000" y="3505200"/>
            <a:chExt cx="3581400" cy="838200"/>
          </a:xfrm>
        </p:grpSpPr>
        <p:sp>
          <p:nvSpPr>
            <p:cNvPr id="64" name="Rectangle 63"/>
            <p:cNvSpPr/>
            <p:nvPr/>
          </p:nvSpPr>
          <p:spPr>
            <a:xfrm>
              <a:off x="4953000" y="3505200"/>
              <a:ext cx="3581400" cy="838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69"/>
            <p:cNvGrpSpPr/>
            <p:nvPr/>
          </p:nvGrpSpPr>
          <p:grpSpPr>
            <a:xfrm>
              <a:off x="4953000" y="3581400"/>
              <a:ext cx="3505200" cy="685800"/>
              <a:chOff x="533400" y="4800600"/>
              <a:chExt cx="3810000" cy="762000"/>
            </a:xfrm>
          </p:grpSpPr>
          <p:graphicFrame>
            <p:nvGraphicFramePr>
              <p:cNvPr id="54" name="Object 13"/>
              <p:cNvGraphicFramePr>
                <a:graphicFrameLocks noChangeAspect="1"/>
              </p:cNvGraphicFramePr>
              <p:nvPr/>
            </p:nvGraphicFramePr>
            <p:xfrm>
              <a:off x="919163" y="4800600"/>
              <a:ext cx="3424237" cy="762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6372" name="Equation" r:id="rId5" imgW="1904760" imgH="393480" progId="Equation.3">
                      <p:embed/>
                    </p:oleObj>
                  </mc:Choice>
                  <mc:Fallback>
                    <p:oleObj name="Equation" r:id="rId5" imgW="1904760" imgH="393480" progId="Equation.3">
                      <p:embed/>
                      <p:pic>
                        <p:nvPicPr>
                          <p:cNvPr id="0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9163" y="4800600"/>
                            <a:ext cx="3424237" cy="7620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" name="TextBox 54"/>
              <p:cNvSpPr txBox="1"/>
              <p:nvPr/>
            </p:nvSpPr>
            <p:spPr>
              <a:xfrm>
                <a:off x="533400" y="5040868"/>
                <a:ext cx="457200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 </a:t>
                </a:r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4953000" y="2743200"/>
            <a:ext cx="3581400" cy="914400"/>
            <a:chOff x="4953000" y="2743200"/>
            <a:chExt cx="3581400" cy="914400"/>
          </a:xfrm>
        </p:grpSpPr>
        <p:sp>
          <p:nvSpPr>
            <p:cNvPr id="93" name="Rectangle 92"/>
            <p:cNvSpPr/>
            <p:nvPr/>
          </p:nvSpPr>
          <p:spPr>
            <a:xfrm>
              <a:off x="4953000" y="2743200"/>
              <a:ext cx="3581400" cy="914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75" name="Object 13"/>
            <p:cNvGraphicFramePr>
              <a:graphicFrameLocks noChangeAspect="1"/>
            </p:cNvGraphicFramePr>
            <p:nvPr/>
          </p:nvGraphicFramePr>
          <p:xfrm>
            <a:off x="5610224" y="2895600"/>
            <a:ext cx="2771775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373" name="Equation" r:id="rId7" imgW="1676160" imgH="393480" progId="Equation.3">
                    <p:embed/>
                  </p:oleObj>
                </mc:Choice>
                <mc:Fallback>
                  <p:oleObj name="Equation" r:id="rId7" imgW="1676160" imgH="39348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10224" y="2895600"/>
                          <a:ext cx="2771775" cy="685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" name="TextBox 75"/>
            <p:cNvSpPr txBox="1"/>
            <p:nvPr/>
          </p:nvSpPr>
          <p:spPr>
            <a:xfrm>
              <a:off x="5181599" y="3111841"/>
              <a:ext cx="420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বা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953000" y="3886200"/>
            <a:ext cx="3581400" cy="914400"/>
            <a:chOff x="4953000" y="3810000"/>
            <a:chExt cx="3581400" cy="914400"/>
          </a:xfrm>
        </p:grpSpPr>
        <p:sp>
          <p:nvSpPr>
            <p:cNvPr id="99" name="Rectangle 98"/>
            <p:cNvSpPr/>
            <p:nvPr/>
          </p:nvSpPr>
          <p:spPr>
            <a:xfrm>
              <a:off x="4953000" y="3810000"/>
              <a:ext cx="3581400" cy="914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70"/>
            <p:cNvGrpSpPr/>
            <p:nvPr/>
          </p:nvGrpSpPr>
          <p:grpSpPr>
            <a:xfrm>
              <a:off x="5257800" y="3886200"/>
              <a:ext cx="2443162" cy="762000"/>
              <a:chOff x="533400" y="5638800"/>
              <a:chExt cx="2443162" cy="762000"/>
            </a:xfrm>
          </p:grpSpPr>
          <p:graphicFrame>
            <p:nvGraphicFramePr>
              <p:cNvPr id="97" name="Object 14"/>
              <p:cNvGraphicFramePr>
                <a:graphicFrameLocks noChangeAspect="1"/>
              </p:cNvGraphicFramePr>
              <p:nvPr/>
            </p:nvGraphicFramePr>
            <p:xfrm>
              <a:off x="990600" y="5638800"/>
              <a:ext cx="1985962" cy="762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6374" name="Equation" r:id="rId9" imgW="1104840" imgH="393480" progId="Equation.3">
                      <p:embed/>
                    </p:oleObj>
                  </mc:Choice>
                  <mc:Fallback>
                    <p:oleObj name="Equation" r:id="rId9" imgW="1104840" imgH="393480" progId="Equation.3">
                      <p:embed/>
                      <p:pic>
                        <p:nvPicPr>
                          <p:cNvPr id="0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90600" y="5638800"/>
                            <a:ext cx="1985962" cy="7620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8" name="TextBox 97"/>
              <p:cNvSpPr txBox="1"/>
              <p:nvPr/>
            </p:nvSpPr>
            <p:spPr>
              <a:xfrm>
                <a:off x="533400" y="580286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বা</a:t>
                </a:r>
                <a:r>
                  <a:rPr lang="en-US" dirty="0"/>
                  <a:t>, </a:t>
                </a:r>
              </a:p>
            </p:txBody>
          </p:sp>
        </p:grpSp>
      </p:grpSp>
      <p:grpSp>
        <p:nvGrpSpPr>
          <p:cNvPr id="103" name="Group 102"/>
          <p:cNvGrpSpPr/>
          <p:nvPr/>
        </p:nvGrpSpPr>
        <p:grpSpPr>
          <a:xfrm>
            <a:off x="4953000" y="5029200"/>
            <a:ext cx="3657600" cy="1219200"/>
            <a:chOff x="4953000" y="4876800"/>
            <a:chExt cx="3657600" cy="1219200"/>
          </a:xfrm>
        </p:grpSpPr>
        <p:sp>
          <p:nvSpPr>
            <p:cNvPr id="101" name="Rectangle 100"/>
            <p:cNvSpPr/>
            <p:nvPr/>
          </p:nvSpPr>
          <p:spPr>
            <a:xfrm>
              <a:off x="4953000" y="4876800"/>
              <a:ext cx="3657600" cy="1219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6025" name="Object 15"/>
            <p:cNvGraphicFramePr>
              <a:graphicFrameLocks noChangeAspect="1"/>
            </p:cNvGraphicFramePr>
            <p:nvPr/>
          </p:nvGraphicFramePr>
          <p:xfrm>
            <a:off x="5410200" y="4953000"/>
            <a:ext cx="2355850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375" name="Equation" r:id="rId11" imgW="863280" imgH="203040" progId="Equation.3">
                    <p:embed/>
                  </p:oleObj>
                </mc:Choice>
                <mc:Fallback>
                  <p:oleObj name="Equation" r:id="rId11" imgW="863280" imgH="20304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0200" y="4953000"/>
                          <a:ext cx="2355850" cy="596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" name="TextBox 101"/>
            <p:cNvSpPr txBox="1"/>
            <p:nvPr/>
          </p:nvSpPr>
          <p:spPr>
            <a:xfrm>
              <a:off x="7010400" y="5558135"/>
              <a:ext cx="152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NikoshBAN" pitchFamily="2" charset="0"/>
                  <a:cs typeface="NikoshBAN" pitchFamily="2" charset="0"/>
                </a:rPr>
                <a:t>(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প্রমাণিত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)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85800" y="838200"/>
            <a:ext cx="18288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1058594" y="804203"/>
            <a:ext cx="7391400" cy="5643265"/>
            <a:chOff x="838200" y="762000"/>
            <a:chExt cx="7391400" cy="5643265"/>
          </a:xfrm>
        </p:grpSpPr>
        <p:cxnSp>
          <p:nvCxnSpPr>
            <p:cNvPr id="96" name="Straight Connector 95"/>
            <p:cNvCxnSpPr/>
            <p:nvPr/>
          </p:nvCxnSpPr>
          <p:spPr>
            <a:xfrm>
              <a:off x="4495800" y="21336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1524000" y="2438400"/>
              <a:ext cx="4114800" cy="243840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5400000" flipH="1" flipV="1">
              <a:off x="1981200" y="2438400"/>
              <a:ext cx="4114800" cy="243840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4800600" y="1676400"/>
              <a:ext cx="3429000" cy="403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105400" y="3200400"/>
              <a:ext cx="1219200" cy="12192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705600" y="3200400"/>
              <a:ext cx="1295400" cy="2514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10800000">
              <a:off x="838200" y="5715000"/>
              <a:ext cx="396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4191000" y="25908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3886200" y="30480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3657600" y="35052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3352800" y="39624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3048000" y="44958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743200" y="49530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2514600" y="5410200"/>
              <a:ext cx="533400" cy="762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>
              <a:off x="4800600" y="3810000"/>
              <a:ext cx="12192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5400000">
              <a:off x="5104606" y="3809206"/>
              <a:ext cx="12192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5400000">
              <a:off x="5409406" y="3809206"/>
              <a:ext cx="12192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Snip Single Corner Rectangle 114"/>
            <p:cNvSpPr/>
            <p:nvPr/>
          </p:nvSpPr>
          <p:spPr>
            <a:xfrm>
              <a:off x="6705600" y="3276600"/>
              <a:ext cx="1066800" cy="2362200"/>
            </a:xfrm>
            <a:prstGeom prst="snip1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7" name="Straight Connector 116"/>
            <p:cNvCxnSpPr/>
            <p:nvPr/>
          </p:nvCxnSpPr>
          <p:spPr>
            <a:xfrm rot="5400000">
              <a:off x="2133997" y="5867003"/>
              <a:ext cx="45640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5400000">
              <a:off x="4571603" y="5943997"/>
              <a:ext cx="45640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Arrow Connector 122"/>
            <p:cNvCxnSpPr/>
            <p:nvPr/>
          </p:nvCxnSpPr>
          <p:spPr>
            <a:xfrm>
              <a:off x="2362200" y="5867400"/>
              <a:ext cx="2438400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3124200" y="5943600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NikoshBAN" pitchFamily="2" charset="0"/>
                  <a:cs typeface="NikoshBAN" pitchFamily="2" charset="0"/>
                </a:rPr>
                <a:t>৩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মিটার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752600" y="3276600"/>
              <a:ext cx="167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মই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৫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মিটার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876800" y="762000"/>
              <a:ext cx="3276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ঘরের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উচ্চতা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কত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85800" y="533400"/>
            <a:ext cx="18288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800" y="1371600"/>
            <a:ext cx="7620000" cy="107721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বর্গের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বৈশিষ্ট্যগুলো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438400"/>
            <a:ext cx="7620000" cy="107721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ত্রিভূজের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অতিভূজ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505200"/>
            <a:ext cx="7620000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ট্রাপিজিয়ামের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বৈশিষ্ট্যগুলো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4572000"/>
            <a:ext cx="7620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পিথাগোরাসের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উপপাদ্যটি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5171182"/>
            <a:ext cx="76200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ত্রিভূজের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সমকোণ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সংলগ্ন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বাহুদ্বয়ের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উভয়ের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অতিভূজের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2199249" y="57210"/>
            <a:ext cx="3200400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কাজঃ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95400" y="1252210"/>
            <a:ext cx="3810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সৃজনশীল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প্রশ্নঃ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0800000" flipH="1">
            <a:off x="2514600" y="3352800"/>
            <a:ext cx="198120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V="1">
            <a:off x="3775621" y="407298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27012" y="3187016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T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H="1">
            <a:off x="2514601" y="4799011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196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68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14" name="Right Triangle 13"/>
          <p:cNvSpPr/>
          <p:nvPr/>
        </p:nvSpPr>
        <p:spPr>
          <a:xfrm>
            <a:off x="1066800" y="2811959"/>
            <a:ext cx="1447800" cy="19812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334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4749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Q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R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16200000" flipH="1">
            <a:off x="73274" y="3812926"/>
            <a:ext cx="1988641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066800" y="4800600"/>
            <a:ext cx="1447800" cy="74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56"/>
          <p:cNvGrpSpPr/>
          <p:nvPr/>
        </p:nvGrpSpPr>
        <p:grpSpPr>
          <a:xfrm>
            <a:off x="1066800" y="2819400"/>
            <a:ext cx="1524000" cy="1981200"/>
            <a:chOff x="1066800" y="2819400"/>
            <a:chExt cx="1524000" cy="1981200"/>
          </a:xfrm>
        </p:grpSpPr>
        <p:sp>
          <p:nvSpPr>
            <p:cNvPr id="24" name="TextBox 23"/>
            <p:cNvSpPr txBox="1"/>
            <p:nvPr/>
          </p:nvSpPr>
          <p:spPr>
            <a:xfrm>
              <a:off x="1828800" y="337762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 flipH="1">
              <a:off x="800100" y="3086100"/>
              <a:ext cx="1981200" cy="1447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3810000" y="4267200"/>
            <a:ext cx="68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2510879" y="1359928"/>
            <a:ext cx="540841" cy="3429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  <a:stCxn id="14" idx="4"/>
          </p:cNvCxnSpPr>
          <p:nvPr/>
        </p:nvCxnSpPr>
        <p:spPr>
          <a:xfrm flipV="1">
            <a:off x="2514600" y="3277130"/>
            <a:ext cx="2057400" cy="15160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105400" y="3072824"/>
            <a:ext cx="3200400" cy="3108543"/>
          </a:xfrm>
          <a:prstGeom prst="rect">
            <a:avLst/>
          </a:prstGeom>
          <a:solidFill>
            <a:srgbClr val="00B050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ক) PQST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চতুর্ভূজ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PRT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ত্রিভূজ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উদ্দীপকের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পিথাগোরাসের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উপপাদ্যটি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961843" y="0"/>
            <a:ext cx="2895600" cy="28194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7200" dirty="0" err="1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6F15C8-EC7C-4DD2-B48E-36C08CC67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00" y="0"/>
            <a:ext cx="596184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0" y="228600"/>
            <a:ext cx="3276600" cy="914401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7200" dirty="0" err="1">
                <a:latin typeface="NikoshBAN" pitchFamily="2" charset="0"/>
                <a:cs typeface="NikoshBAN" pitchFamily="2" charset="0"/>
              </a:rPr>
              <a:t>বিষয়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33600" y="1447800"/>
            <a:ext cx="4648200" cy="13716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গণিত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অষ্টম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শ্রেণি</a:t>
            </a:r>
            <a:endParaRPr lang="en-US" sz="4400" dirty="0"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79FC7C-AECB-410A-B6BE-5189C629F283}"/>
              </a:ext>
            </a:extLst>
          </p:cNvPr>
          <p:cNvSpPr txBox="1"/>
          <p:nvPr/>
        </p:nvSpPr>
        <p:spPr>
          <a:xfrm>
            <a:off x="3009900" y="3192959"/>
            <a:ext cx="3124200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নবম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285803" y="3536467"/>
            <a:ext cx="533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/>
        </p:nvSpPr>
        <p:spPr>
          <a:xfrm>
            <a:off x="2285803" y="1936267"/>
            <a:ext cx="1600200" cy="19812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09603" y="346026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cs typeface="NikoshBAN" pitchFamily="2" charset="0"/>
              </a:rPr>
              <a:t>90</a:t>
            </a:r>
            <a:r>
              <a:rPr lang="en-US" sz="2800" baseline="30000" dirty="0">
                <a:cs typeface="NikoshBAN" pitchFamily="2" charset="0"/>
              </a:rPr>
              <a:t>0</a:t>
            </a:r>
            <a:endParaRPr lang="en-US" sz="2800" dirty="0"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 rot="19269881">
            <a:off x="2794414" y="824417"/>
            <a:ext cx="2563141" cy="256989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04800" y="1905000"/>
            <a:ext cx="1981200" cy="200933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86000" y="3886200"/>
            <a:ext cx="1600200" cy="16002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8000" y="33776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9800" y="2888159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31480" y="280768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b</a:t>
            </a:r>
          </a:p>
        </p:txBody>
      </p:sp>
      <p:graphicFrame>
        <p:nvGraphicFramePr>
          <p:cNvPr id="30723" name="Object 4"/>
          <p:cNvGraphicFramePr>
            <a:graphicFrameLocks noChangeAspect="1"/>
          </p:cNvGraphicFramePr>
          <p:nvPr/>
        </p:nvGraphicFramePr>
        <p:xfrm>
          <a:off x="3657600" y="1676400"/>
          <a:ext cx="8223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6" name="Equation" r:id="rId3" imgW="177480" imgH="203040" progId="Equation.3">
                  <p:embed/>
                </p:oleObj>
              </mc:Choice>
              <mc:Fallback>
                <p:oleObj name="Equation" r:id="rId3" imgW="1774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676400"/>
                        <a:ext cx="822325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2667000" y="4191000"/>
          <a:ext cx="8223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7" name="Equation" r:id="rId5" imgW="177480" imgH="203040" progId="Equation.3">
                  <p:embed/>
                </p:oleObj>
              </mc:Choice>
              <mc:Fallback>
                <p:oleObj name="Equation" r:id="rId5" imgW="1774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191000"/>
                        <a:ext cx="822325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311200"/>
              </p:ext>
            </p:extLst>
          </p:nvPr>
        </p:nvGraphicFramePr>
        <p:xfrm>
          <a:off x="937147" y="2337780"/>
          <a:ext cx="76358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8" name="Equation" r:id="rId7" imgW="164880" imgH="203040" progId="Equation.3">
                  <p:embed/>
                </p:oleObj>
              </mc:Choice>
              <mc:Fallback>
                <p:oleObj name="Equation" r:id="rId7" imgW="16488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147" y="2337780"/>
                        <a:ext cx="763588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5867400" y="609600"/>
            <a:ext cx="2819400" cy="5715000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lvl="0"/>
            <a:r>
              <a:rPr lang="en-US" sz="4000" dirty="0">
                <a:latin typeface="NikoshBAN" pitchFamily="2" charset="0"/>
                <a:cs typeface="NikoshBAN" pitchFamily="2" charset="0"/>
              </a:rPr>
              <a:t>২০০০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বছরেরও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ea typeface="+mj-ea"/>
                <a:cs typeface="NikoshBAN" pitchFamily="2" charset="0"/>
              </a:rPr>
              <a:t>একটা</a:t>
            </a:r>
            <a:r>
              <a:rPr lang="en-US" sz="40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ea typeface="+mj-ea"/>
                <a:cs typeface="NikoshBAN" pitchFamily="2" charset="0"/>
              </a:rPr>
              <a:t>বিষ্ময়কর</a:t>
            </a:r>
            <a:r>
              <a:rPr lang="en-US" sz="40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ea typeface="+mj-ea"/>
                <a:cs typeface="NikoshBAN" pitchFamily="2" charset="0"/>
              </a:rPr>
              <a:t>আবিস্কার</a:t>
            </a:r>
            <a:r>
              <a:rPr lang="en-US" sz="40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ea typeface="+mj-ea"/>
                <a:cs typeface="NikoshBAN" pitchFamily="2" charset="0"/>
              </a:rPr>
              <a:t>হলো</a:t>
            </a:r>
            <a:r>
              <a:rPr lang="en-US" sz="4000" dirty="0"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33600" y="533400"/>
            <a:ext cx="5334000" cy="47244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আবিস্কার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হলো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-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“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যখন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একটা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ত্রিভূজে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একটা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সমকোণ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(৯০</a:t>
            </a:r>
            <a:r>
              <a:rPr lang="en-US" sz="3600" baseline="30000" dirty="0">
                <a:latin typeface="NikoshBAN" pitchFamily="2" charset="0"/>
                <a:ea typeface="+mj-ea"/>
                <a:cs typeface="NikoshBAN" pitchFamily="2" charset="0"/>
              </a:rPr>
              <a:t>০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)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থাকে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.  . . .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এবং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ত্রিভূজটির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বাহু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তিনটির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প্রতিটির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বর্গ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তৈরি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, . . . .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তখন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সবচেয়ে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বড়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বর্গটির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ক্ষেত্রফল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অন্য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দু’টি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বর্গের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ক্ষেত্রফলের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যোগফলের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+mj-ea"/>
                <a:cs typeface="NikoshBAN" pitchFamily="2" charset="0"/>
              </a:rPr>
              <a:t>সমান</a:t>
            </a:r>
            <a:r>
              <a:rPr lang="en-US" sz="3600" dirty="0">
                <a:latin typeface="NikoshBAN" pitchFamily="2" charset="0"/>
                <a:ea typeface="+mj-ea"/>
                <a:cs typeface="NikoshBAN" pitchFamily="2" charset="0"/>
              </a:rPr>
              <a:t>।”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362200" y="4572000"/>
            <a:ext cx="3352800" cy="160020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latin typeface="NikoshBAN" pitchFamily="2" charset="0"/>
                <a:ea typeface="+mj-ea"/>
                <a:cs typeface="NikoshBAN" pitchFamily="2" charset="0"/>
              </a:rPr>
              <a:t>পীথাগোরাস</a:t>
            </a:r>
            <a:endParaRPr lang="en-US" sz="4800" dirty="0"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গ্রীক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দার্শনিক</a:t>
            </a:r>
            <a:endParaRPr lang="en-US" sz="2800" dirty="0"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খ্রীষ্টপূর্ব</a:t>
            </a:r>
            <a:r>
              <a:rPr lang="en-US" sz="2800" dirty="0">
                <a:latin typeface="NikoshBAN" pitchFamily="2" charset="0"/>
                <a:ea typeface="+mj-ea"/>
                <a:cs typeface="NikoshBAN" pitchFamily="2" charset="0"/>
              </a:rPr>
              <a:t> ৬ষ্ঠ </a:t>
            </a:r>
            <a:r>
              <a:rPr lang="en-US" sz="2800" dirty="0" err="1">
                <a:latin typeface="NikoshBAN" pitchFamily="2" charset="0"/>
                <a:ea typeface="+mj-ea"/>
                <a:cs typeface="NikoshBAN" pitchFamily="2" charset="0"/>
              </a:rPr>
              <a:t>শতাব্দী</a:t>
            </a:r>
            <a:endParaRPr lang="en-US" sz="2800" dirty="0"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5" name="Picture 4" descr="Pythago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0" y="685800"/>
            <a:ext cx="234315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7543800" cy="16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lvl="0"/>
            <a:r>
              <a:rPr lang="en-US" sz="4000" u="sng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u="sng" dirty="0" err="1">
                <a:latin typeface="NikoshBAN" pitchFamily="2" charset="0"/>
                <a:cs typeface="NikoshBAN" pitchFamily="2" charset="0"/>
              </a:rPr>
              <a:t>পাঠ</a:t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পীথাগোরাসের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উপপাদ্য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3505200"/>
            <a:ext cx="76200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“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একটি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সমকোণী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ত্রিভূজের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অতিভূজের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অপর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দুই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বাহুর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উপর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অঙ্কিত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বর্গক্ষেত্রদ্বয়ের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সমষ্টির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ea typeface="+mj-ea"/>
                <a:cs typeface="NikoshBAN" pitchFamily="2" charset="0"/>
              </a:rPr>
              <a:t>সমান</a:t>
            </a:r>
            <a:r>
              <a:rPr lang="en-US" sz="4400" dirty="0">
                <a:latin typeface="NikoshBAN" pitchFamily="2" charset="0"/>
                <a:ea typeface="+mj-ea"/>
                <a:cs typeface="NikoshBAN" pitchFamily="2" charset="0"/>
              </a:rPr>
              <a:t>।”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438400" y="2513012"/>
            <a:ext cx="4267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143000"/>
            <a:ext cx="7772400" cy="1142999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9600" y="2285999"/>
            <a:ext cx="7848600" cy="228600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১।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পীথাগোরাসের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উপপাদ্যটি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ব্যাখ্যা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প্রমাণ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।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২।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পীথাগোরাসের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উপপাদ্য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ব্যবহার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বাস্তব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সমস্যার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সমাধান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+mj-ea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lang="en-US" sz="900" dirty="0"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8F59F-9A8E-44F7-9496-3459A07BE770}"/>
              </a:ext>
            </a:extLst>
          </p:cNvPr>
          <p:cNvSpPr txBox="1"/>
          <p:nvPr/>
        </p:nvSpPr>
        <p:spPr>
          <a:xfrm>
            <a:off x="621322" y="4572003"/>
            <a:ext cx="7836877" cy="107721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পীথাগোরাসের উপপাদ্যের প্রয়োজনীয়তা ব্যাখ্যা করতে পারবে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819400"/>
            <a:ext cx="4876800" cy="1142999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পূর্ববর্তী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অভিজ্ঞতা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যাচাই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761</Words>
  <Application>Microsoft Office PowerPoint</Application>
  <PresentationFormat>On-screen Show (4:3)</PresentationFormat>
  <Paragraphs>234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NikoshBAN</vt:lpstr>
      <vt:lpstr>Symbol</vt:lpstr>
      <vt:lpstr>Vrinda</vt:lpstr>
      <vt:lpstr>Office Theme</vt:lpstr>
      <vt:lpstr>Equation</vt:lpstr>
      <vt:lpstr> সবাইকে শুভেচ্ছা</vt:lpstr>
      <vt:lpstr>পরিচিতি</vt:lpstr>
      <vt:lpstr>বিষয়</vt:lpstr>
      <vt:lpstr>২০০০ বছরেরও বেশি সময় আগে একটা বিষ্ময়কর আবিস্কার হলো।</vt:lpstr>
      <vt:lpstr>PowerPoint Presentation</vt:lpstr>
      <vt:lpstr>PowerPoint Presentation</vt:lpstr>
      <vt:lpstr>আজকের পাঠ পীথাগোরাসের উপপাদ্য </vt:lpstr>
      <vt:lpstr>শিখনফল</vt:lpstr>
      <vt:lpstr>পূর্ববর্তী অভিজ্ঞতা যাচাই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 সবাইকে স্বাগতম</dc:title>
  <dc:creator>Dell</dc:creator>
  <cp:lastModifiedBy>Shubho Golder</cp:lastModifiedBy>
  <cp:revision>264</cp:revision>
  <dcterms:created xsi:type="dcterms:W3CDTF">2017-06-30T09:01:30Z</dcterms:created>
  <dcterms:modified xsi:type="dcterms:W3CDTF">2019-03-16T15:35:07Z</dcterms:modified>
</cp:coreProperties>
</file>